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League Spartan" pitchFamily="2" charset="77"/>
      <p:regular r:id="rId11"/>
      <p:bold r:id="rId12"/>
    </p:embeddedFont>
    <p:embeddedFont>
      <p:font typeface="Open Sans ExtraBold" panose="020F0502020204030204" pitchFamily="34" charset="0"/>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gBhlYvArvM46iHS/GTmWegKNN6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a:spLocks noGrp="1"/>
          </p:cNvSpPr>
          <p:nvPr>
            <p:ph type="pic" idx="2"/>
          </p:nvPr>
        </p:nvSpPr>
        <p:spPr>
          <a:xfrm>
            <a:off x="5183188" y="987425"/>
            <a:ext cx="6172200" cy="4873625"/>
          </a:xfrm>
          <a:prstGeom prst="rect">
            <a:avLst/>
          </a:prstGeom>
          <a:noFill/>
          <a:ln>
            <a:noFill/>
          </a:ln>
        </p:spPr>
      </p:sp>
      <p:sp>
        <p:nvSpPr>
          <p:cNvPr id="81" name="Google Shape;8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ft Grid w/ Text Slide">
  <p:cSld name="Left Grid w/ Text Slid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16" descr="Text&#10;&#10;Description automatically generated with medium confidence"/>
          <p:cNvPicPr preferRelativeResize="0"/>
          <p:nvPr/>
        </p:nvPicPr>
        <p:blipFill rotWithShape="1">
          <a:blip r:embed="rId3">
            <a:alphaModFix/>
          </a:blip>
          <a:srcRect/>
          <a:stretch/>
        </p:blipFill>
        <p:spPr>
          <a:xfrm>
            <a:off x="10550284" y="6371412"/>
            <a:ext cx="1506634" cy="330038"/>
          </a:xfrm>
          <a:prstGeom prst="rect">
            <a:avLst/>
          </a:prstGeom>
          <a:noFill/>
          <a:ln>
            <a:noFill/>
          </a:ln>
        </p:spPr>
      </p:pic>
      <p:sp>
        <p:nvSpPr>
          <p:cNvPr id="17" name="Google Shape;17;p16"/>
          <p:cNvSpPr/>
          <p:nvPr/>
        </p:nvSpPr>
        <p:spPr>
          <a:xfrm>
            <a:off x="0" y="6740330"/>
            <a:ext cx="12192000" cy="117670"/>
          </a:xfrm>
          <a:prstGeom prst="rect">
            <a:avLst/>
          </a:prstGeom>
          <a:solidFill>
            <a:srgbClr val="35B5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8;p16"/>
          <p:cNvSpPr txBox="1">
            <a:spLocks noGrp="1"/>
          </p:cNvSpPr>
          <p:nvPr>
            <p:ph type="body" idx="1"/>
          </p:nvPr>
        </p:nvSpPr>
        <p:spPr>
          <a:xfrm>
            <a:off x="2133600" y="748070"/>
            <a:ext cx="9315449" cy="492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200"/>
              <a:buNone/>
              <a:defRPr sz="3200" b="1">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6"/>
          <p:cNvSpPr txBox="1">
            <a:spLocks noGrp="1"/>
          </p:cNvSpPr>
          <p:nvPr>
            <p:ph type="body" idx="2"/>
          </p:nvPr>
        </p:nvSpPr>
        <p:spPr>
          <a:xfrm>
            <a:off x="2133600" y="1714625"/>
            <a:ext cx="9315450" cy="41337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838200" y="1262258"/>
            <a:ext cx="10515600" cy="4284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2800"/>
              <a:buFont typeface="Calibri"/>
              <a:buNone/>
              <a:defRPr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17" descr="Text&#10;&#10;Description automatically generated with medium confidence"/>
          <p:cNvPicPr preferRelativeResize="0"/>
          <p:nvPr/>
        </p:nvPicPr>
        <p:blipFill rotWithShape="1">
          <a:blip r:embed="rId2">
            <a:alphaModFix/>
          </a:blip>
          <a:srcRect/>
          <a:stretch/>
        </p:blipFill>
        <p:spPr>
          <a:xfrm>
            <a:off x="10550284" y="6371412"/>
            <a:ext cx="1506634" cy="330038"/>
          </a:xfrm>
          <a:prstGeom prst="rect">
            <a:avLst/>
          </a:prstGeom>
          <a:noFill/>
          <a:ln>
            <a:noFill/>
          </a:ln>
        </p:spPr>
      </p:pic>
      <p:sp>
        <p:nvSpPr>
          <p:cNvPr id="24" name="Google Shape;24;p17"/>
          <p:cNvSpPr/>
          <p:nvPr/>
        </p:nvSpPr>
        <p:spPr>
          <a:xfrm>
            <a:off x="0" y="6740330"/>
            <a:ext cx="12192000" cy="117670"/>
          </a:xfrm>
          <a:prstGeom prst="rect">
            <a:avLst/>
          </a:prstGeom>
          <a:solidFill>
            <a:srgbClr val="35B5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17"/>
          <p:cNvSpPr/>
          <p:nvPr/>
        </p:nvSpPr>
        <p:spPr>
          <a:xfrm>
            <a:off x="0" y="266700"/>
            <a:ext cx="12192000" cy="55245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 name="Google Shape;26;p17"/>
          <p:cNvGrpSpPr/>
          <p:nvPr/>
        </p:nvGrpSpPr>
        <p:grpSpPr>
          <a:xfrm>
            <a:off x="271463" y="171450"/>
            <a:ext cx="790575" cy="742950"/>
            <a:chOff x="11182350" y="171450"/>
            <a:chExt cx="790575" cy="742950"/>
          </a:xfrm>
        </p:grpSpPr>
        <p:sp>
          <p:nvSpPr>
            <p:cNvPr id="27" name="Google Shape;27;p17"/>
            <p:cNvSpPr/>
            <p:nvPr/>
          </p:nvSpPr>
          <p:spPr>
            <a:xfrm>
              <a:off x="11182350" y="171450"/>
              <a:ext cx="742950" cy="742950"/>
            </a:xfrm>
            <a:prstGeom prst="rect">
              <a:avLst/>
            </a:prstGeom>
            <a:solidFill>
              <a:srgbClr val="35B5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17"/>
            <p:cNvSpPr/>
            <p:nvPr/>
          </p:nvSpPr>
          <p:spPr>
            <a:xfrm>
              <a:off x="11925300" y="171450"/>
              <a:ext cx="47625" cy="95250"/>
            </a:xfrm>
            <a:prstGeom prst="rtTriangle">
              <a:avLst/>
            </a:prstGeom>
            <a:solidFill>
              <a:srgbClr val="288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17"/>
            <p:cNvSpPr/>
            <p:nvPr/>
          </p:nvSpPr>
          <p:spPr>
            <a:xfrm rot="10800000" flipH="1">
              <a:off x="11925300" y="819150"/>
              <a:ext cx="47625" cy="95250"/>
            </a:xfrm>
            <a:prstGeom prst="rtTriangle">
              <a:avLst/>
            </a:prstGeom>
            <a:solidFill>
              <a:srgbClr val="288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0" name="Google Shape;30;p17"/>
          <p:cNvPicPr preferRelativeResize="0"/>
          <p:nvPr/>
        </p:nvPicPr>
        <p:blipFill rotWithShape="1">
          <a:blip r:embed="rId3">
            <a:alphaModFix/>
          </a:blip>
          <a:srcRect/>
          <a:stretch/>
        </p:blipFill>
        <p:spPr>
          <a:xfrm>
            <a:off x="415594" y="308163"/>
            <a:ext cx="454688" cy="457200"/>
          </a:xfrm>
          <a:prstGeom prst="rect">
            <a:avLst/>
          </a:prstGeom>
          <a:noFill/>
          <a:ln>
            <a:noFill/>
          </a:ln>
        </p:spPr>
      </p:pic>
      <p:sp>
        <p:nvSpPr>
          <p:cNvPr id="31" name="Google Shape;31;p17"/>
          <p:cNvSpPr txBox="1">
            <a:spLocks noGrp="1"/>
          </p:cNvSpPr>
          <p:nvPr>
            <p:ph type="body" idx="2"/>
          </p:nvPr>
        </p:nvSpPr>
        <p:spPr>
          <a:xfrm>
            <a:off x="1198742" y="375969"/>
            <a:ext cx="4391697" cy="38146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lt1"/>
              </a:buClr>
              <a:buSzPts val="2800"/>
              <a:buNone/>
              <a:defRPr sz="2800">
                <a:solidFill>
                  <a:schemeClr val="lt1"/>
                </a:solidFill>
                <a:latin typeface="Open Sans ExtraBold"/>
                <a:ea typeface="Open Sans ExtraBold"/>
                <a:cs typeface="Open Sans ExtraBold"/>
                <a:sym typeface="Open Sans ExtraBold"/>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mailto:info@aeonmusemarketing.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2" name="Google Shape;102;p1"/>
          <p:cNvSpPr/>
          <p:nvPr/>
        </p:nvSpPr>
        <p:spPr>
          <a:xfrm>
            <a:off x="5704144" y="2980249"/>
            <a:ext cx="783712" cy="91773"/>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685800" y="1335730"/>
            <a:ext cx="10820400" cy="925382"/>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5667" b="0" i="0" u="none" strike="noStrike" cap="none">
                <a:solidFill>
                  <a:schemeClr val="lt1"/>
                </a:solidFill>
                <a:latin typeface="League Spartan"/>
                <a:ea typeface="League Spartan"/>
                <a:cs typeface="League Spartan"/>
                <a:sym typeface="League Spartan"/>
              </a:rPr>
              <a:t>Buyer vs. User Personas</a:t>
            </a:r>
            <a:endParaRPr/>
          </a:p>
        </p:txBody>
      </p:sp>
      <p:sp>
        <p:nvSpPr>
          <p:cNvPr id="104" name="Google Shape;104;p1"/>
          <p:cNvSpPr txBox="1"/>
          <p:nvPr/>
        </p:nvSpPr>
        <p:spPr>
          <a:xfrm>
            <a:off x="2853885" y="3529497"/>
            <a:ext cx="6249018" cy="512961"/>
          </a:xfrm>
          <a:prstGeom prst="rect">
            <a:avLst/>
          </a:prstGeom>
          <a:noFill/>
          <a:ln>
            <a:noFill/>
          </a:ln>
        </p:spPr>
        <p:txBody>
          <a:bodyPr spcFirstLastPara="1" wrap="square" lIns="0" tIns="0" rIns="0" bIns="0" anchor="t" anchorCtr="0">
            <a:spAutoFit/>
          </a:bodyPr>
          <a:lstStyle/>
          <a:p>
            <a:pPr marL="0" marR="0" lvl="0" indent="0" algn="ctr" rtl="0">
              <a:lnSpc>
                <a:spcPct val="91889"/>
              </a:lnSpc>
              <a:spcBef>
                <a:spcPts val="0"/>
              </a:spcBef>
              <a:spcAft>
                <a:spcPts val="0"/>
              </a:spcAft>
              <a:buNone/>
            </a:pPr>
            <a:r>
              <a:rPr lang="en-US" sz="2133" b="0" i="0" u="none" strike="noStrike" cap="none">
                <a:solidFill>
                  <a:schemeClr val="lt1"/>
                </a:solidFill>
                <a:latin typeface="Arial"/>
                <a:ea typeface="Arial"/>
                <a:cs typeface="Arial"/>
                <a:sym typeface="Arial"/>
              </a:rPr>
              <a:t>Creating shared resources for the hat</a:t>
            </a:r>
            <a:br>
              <a:rPr lang="en-US" sz="2133" b="0" i="0" u="none" strike="noStrike" cap="none">
                <a:solidFill>
                  <a:schemeClr val="lt1"/>
                </a:solidFill>
                <a:latin typeface="Arial"/>
                <a:ea typeface="Arial"/>
                <a:cs typeface="Arial"/>
                <a:sym typeface="Arial"/>
              </a:rPr>
            </a:br>
            <a:r>
              <a:rPr lang="en-US" sz="2133" b="0" i="0" u="none" strike="noStrike" cap="none">
                <a:solidFill>
                  <a:schemeClr val="lt1"/>
                </a:solidFill>
                <a:latin typeface="Arial"/>
                <a:ea typeface="Arial"/>
                <a:cs typeface="Arial"/>
                <a:sym typeface="Arial"/>
              </a:rPr>
              <a:t>your audience is wearing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b="85556"/>
          <a:stretch/>
        </p:blipFill>
        <p:spPr>
          <a:xfrm>
            <a:off x="0" y="0"/>
            <a:ext cx="12192000" cy="990600"/>
          </a:xfrm>
          <a:prstGeom prst="rect">
            <a:avLst/>
          </a:prstGeom>
          <a:noFill/>
          <a:ln>
            <a:noFill/>
          </a:ln>
        </p:spPr>
      </p:pic>
      <p:sp>
        <p:nvSpPr>
          <p:cNvPr id="110" name="Google Shape;110;p2"/>
          <p:cNvSpPr txBox="1"/>
          <p:nvPr/>
        </p:nvSpPr>
        <p:spPr>
          <a:xfrm>
            <a:off x="406400" y="178259"/>
            <a:ext cx="9817809" cy="600036"/>
          </a:xfrm>
          <a:prstGeom prst="rect">
            <a:avLst/>
          </a:prstGeom>
          <a:noFill/>
          <a:ln>
            <a:noFill/>
          </a:ln>
        </p:spPr>
        <p:txBody>
          <a:bodyPr spcFirstLastPara="1" wrap="square" lIns="0" tIns="0" rIns="0" bIns="0" anchor="t" anchorCtr="0">
            <a:spAutoFit/>
          </a:bodyPr>
          <a:lstStyle/>
          <a:p>
            <a:pPr marL="0" marR="0" lvl="0" indent="0" algn="l" rtl="0">
              <a:lnSpc>
                <a:spcPct val="197975"/>
              </a:lnSpc>
              <a:spcBef>
                <a:spcPts val="0"/>
              </a:spcBef>
              <a:spcAft>
                <a:spcPts val="0"/>
              </a:spcAft>
              <a:buNone/>
            </a:pPr>
            <a:r>
              <a:rPr lang="en-US" sz="2667" b="0" i="0" u="none" strike="noStrike" cap="none">
                <a:solidFill>
                  <a:srgbClr val="FFFFFF"/>
                </a:solidFill>
                <a:latin typeface="League Spartan"/>
                <a:ea typeface="League Spartan"/>
                <a:cs typeface="League Spartan"/>
                <a:sym typeface="League Spartan"/>
              </a:rPr>
              <a:t>Buyer vs. User Personas</a:t>
            </a:r>
            <a:endParaRPr/>
          </a:p>
        </p:txBody>
      </p:sp>
      <p:pic>
        <p:nvPicPr>
          <p:cNvPr id="111" name="Google Shape;111;p2"/>
          <p:cNvPicPr preferRelativeResize="0"/>
          <p:nvPr/>
        </p:nvPicPr>
        <p:blipFill rotWithShape="1">
          <a:blip r:embed="rId4">
            <a:alphaModFix/>
          </a:blip>
          <a:srcRect t="31570" b="36655"/>
          <a:stretch/>
        </p:blipFill>
        <p:spPr>
          <a:xfrm>
            <a:off x="10163868" y="6145150"/>
            <a:ext cx="1995475" cy="636650"/>
          </a:xfrm>
          <a:prstGeom prst="rect">
            <a:avLst/>
          </a:prstGeom>
          <a:noFill/>
          <a:ln>
            <a:noFill/>
          </a:ln>
        </p:spPr>
      </p:pic>
      <p:sp>
        <p:nvSpPr>
          <p:cNvPr id="112" name="Google Shape;112;p2"/>
          <p:cNvSpPr/>
          <p:nvPr/>
        </p:nvSpPr>
        <p:spPr>
          <a:xfrm>
            <a:off x="145672" y="6324600"/>
            <a:ext cx="2535883"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©2023 Aeon Muse Marketing</a:t>
            </a:r>
            <a:endParaRPr/>
          </a:p>
        </p:txBody>
      </p:sp>
      <p:sp>
        <p:nvSpPr>
          <p:cNvPr id="113" name="Google Shape;113;p2"/>
          <p:cNvSpPr txBox="1"/>
          <p:nvPr/>
        </p:nvSpPr>
        <p:spPr>
          <a:xfrm>
            <a:off x="388189" y="1260319"/>
            <a:ext cx="10892836" cy="457200"/>
          </a:xfrm>
          <a:prstGeom prst="rect">
            <a:avLst/>
          </a:prstGeom>
          <a:solidFill>
            <a:schemeClr val="dk1"/>
          </a:solidFill>
          <a:ln>
            <a:noFill/>
          </a:ln>
        </p:spPr>
        <p:txBody>
          <a:bodyPr spcFirstLastPara="1" wrap="square" lIns="60950" tIns="30475" rIns="60950" bIns="30475" anchor="ctr" anchorCtr="0">
            <a:noAutofit/>
          </a:bodyPr>
          <a:lstStyle/>
          <a:p>
            <a:pPr marL="0" marR="0" lvl="0" indent="0" algn="l" rtl="0">
              <a:spcBef>
                <a:spcPts val="0"/>
              </a:spcBef>
              <a:spcAft>
                <a:spcPts val="0"/>
              </a:spcAft>
              <a:buNone/>
            </a:pPr>
            <a:r>
              <a:rPr lang="en-US" sz="2000" b="1" u="none">
                <a:solidFill>
                  <a:schemeClr val="lt1"/>
                </a:solidFill>
                <a:latin typeface="League Spartan"/>
                <a:ea typeface="League Spartan"/>
                <a:cs typeface="League Spartan"/>
                <a:sym typeface="League Spartan"/>
              </a:rPr>
              <a:t>One person, many hats?</a:t>
            </a:r>
            <a:endParaRPr/>
          </a:p>
        </p:txBody>
      </p:sp>
      <p:sp>
        <p:nvSpPr>
          <p:cNvPr id="114" name="Google Shape;114;p2"/>
          <p:cNvSpPr txBox="1"/>
          <p:nvPr/>
        </p:nvSpPr>
        <p:spPr>
          <a:xfrm>
            <a:off x="388189" y="1882330"/>
            <a:ext cx="10617200" cy="3814213"/>
          </a:xfrm>
          <a:prstGeom prst="rect">
            <a:avLst/>
          </a:prstGeom>
          <a:noFill/>
          <a:ln>
            <a:noFill/>
          </a:ln>
        </p:spPr>
        <p:txBody>
          <a:bodyPr spcFirstLastPara="1" wrap="square" lIns="60950" tIns="30475" rIns="60950" bIns="30475" anchor="t" anchorCtr="0">
            <a:normAutofit/>
          </a:bodyPr>
          <a:lstStyle/>
          <a:p>
            <a:pPr marL="0" marR="0" lvl="0" indent="0" algn="l" rtl="0">
              <a:spcBef>
                <a:spcPts val="0"/>
              </a:spcBef>
              <a:spcAft>
                <a:spcPts val="0"/>
              </a:spcAft>
              <a:buNone/>
            </a:pPr>
            <a:r>
              <a:rPr lang="en-US" b="0" u="none">
                <a:solidFill>
                  <a:schemeClr val="dk1"/>
                </a:solidFill>
                <a:latin typeface="Arial"/>
                <a:ea typeface="Arial"/>
                <a:cs typeface="Arial"/>
                <a:sym typeface="Arial"/>
              </a:rPr>
              <a:t>Depending on the type of business and how considered the purchase, the number of buyer and user personas, and the crossover between the two will vary. </a:t>
            </a:r>
            <a:endParaRPr/>
          </a:p>
          <a:p>
            <a:pPr marL="0" marR="0" lvl="0" indent="0" algn="l" rtl="0">
              <a:spcBef>
                <a:spcPts val="0"/>
              </a:spcBef>
              <a:spcAft>
                <a:spcPts val="0"/>
              </a:spcAft>
              <a:buNone/>
            </a:pPr>
            <a:endParaRPr b="0" u="none">
              <a:solidFill>
                <a:schemeClr val="dk1"/>
              </a:solidFill>
              <a:latin typeface="Arial"/>
              <a:ea typeface="Arial"/>
              <a:cs typeface="Arial"/>
              <a:sym typeface="Arial"/>
            </a:endParaRPr>
          </a:p>
          <a:p>
            <a:pPr marL="0" marR="0" lvl="0" indent="0" algn="l" rtl="0">
              <a:spcBef>
                <a:spcPts val="0"/>
              </a:spcBef>
              <a:spcAft>
                <a:spcPts val="0"/>
              </a:spcAft>
              <a:buNone/>
            </a:pPr>
            <a:r>
              <a:rPr lang="en-US" b="0" u="none">
                <a:solidFill>
                  <a:schemeClr val="dk1"/>
                </a:solidFill>
                <a:latin typeface="Arial"/>
                <a:ea typeface="Arial"/>
                <a:cs typeface="Arial"/>
                <a:sym typeface="Arial"/>
              </a:rPr>
              <a:t>For </a:t>
            </a:r>
            <a:r>
              <a:rPr lang="en-US" b="1" u="none">
                <a:solidFill>
                  <a:schemeClr val="dk1"/>
                </a:solidFill>
                <a:latin typeface="Arial"/>
                <a:ea typeface="Arial"/>
                <a:cs typeface="Arial"/>
                <a:sym typeface="Arial"/>
              </a:rPr>
              <a:t>D2C product</a:t>
            </a:r>
            <a:r>
              <a:rPr lang="en-US" b="0" u="none">
                <a:solidFill>
                  <a:schemeClr val="dk1"/>
                </a:solidFill>
                <a:latin typeface="Arial"/>
                <a:ea typeface="Arial"/>
                <a:cs typeface="Arial"/>
                <a:sym typeface="Arial"/>
              </a:rPr>
              <a:t>, say for a skincare product like face wash, the buyer and the user are one in the same, but they are wearing different “hats” when they buy, and when they use the product. </a:t>
            </a:r>
            <a:endParaRPr/>
          </a:p>
          <a:p>
            <a:pPr marL="0" marR="0" lvl="0" indent="0" algn="l" rtl="0">
              <a:spcBef>
                <a:spcPts val="0"/>
              </a:spcBef>
              <a:spcAft>
                <a:spcPts val="0"/>
              </a:spcAft>
              <a:buNone/>
            </a:pPr>
            <a:endParaRPr b="0" u="none">
              <a:solidFill>
                <a:schemeClr val="dk1"/>
              </a:solidFill>
              <a:latin typeface="Arial"/>
              <a:ea typeface="Arial"/>
              <a:cs typeface="Arial"/>
              <a:sym typeface="Arial"/>
            </a:endParaRPr>
          </a:p>
          <a:p>
            <a:pPr marL="0" marR="0" lvl="0" indent="0" algn="l" rtl="0">
              <a:spcBef>
                <a:spcPts val="0"/>
              </a:spcBef>
              <a:spcAft>
                <a:spcPts val="0"/>
              </a:spcAft>
              <a:buNone/>
            </a:pPr>
            <a:r>
              <a:rPr lang="en-US" b="0" u="none">
                <a:solidFill>
                  <a:schemeClr val="dk1"/>
                </a:solidFill>
                <a:latin typeface="Arial"/>
                <a:ea typeface="Arial"/>
                <a:cs typeface="Arial"/>
                <a:sym typeface="Arial"/>
              </a:rPr>
              <a:t>For a </a:t>
            </a:r>
            <a:r>
              <a:rPr lang="en-US" b="1" u="none">
                <a:solidFill>
                  <a:schemeClr val="dk1"/>
                </a:solidFill>
                <a:latin typeface="Arial"/>
                <a:ea typeface="Arial"/>
                <a:cs typeface="Arial"/>
                <a:sym typeface="Arial"/>
              </a:rPr>
              <a:t>B2C product</a:t>
            </a:r>
            <a:r>
              <a:rPr lang="en-US" b="0" u="none">
                <a:solidFill>
                  <a:schemeClr val="dk1"/>
                </a:solidFill>
                <a:latin typeface="Arial"/>
                <a:ea typeface="Arial"/>
                <a:cs typeface="Arial"/>
                <a:sym typeface="Arial"/>
              </a:rPr>
              <a:t>, often the buyer is also a user, but depending on how complex the product or service, there can be multiple buyers and multiple users. For a family purchasing a car, and there could be 2 adults/parents who are both buyers with unique personas, and the users would include their children or other household members using the car.</a:t>
            </a:r>
            <a:endParaRPr/>
          </a:p>
          <a:p>
            <a:pPr marL="0" marR="0" lvl="0" indent="0" algn="l" rtl="0">
              <a:spcBef>
                <a:spcPts val="0"/>
              </a:spcBef>
              <a:spcAft>
                <a:spcPts val="0"/>
              </a:spcAft>
              <a:buNone/>
            </a:pPr>
            <a:endParaRPr b="0" u="none">
              <a:solidFill>
                <a:schemeClr val="dk1"/>
              </a:solidFill>
              <a:latin typeface="Arial"/>
              <a:ea typeface="Arial"/>
              <a:cs typeface="Arial"/>
              <a:sym typeface="Arial"/>
            </a:endParaRPr>
          </a:p>
          <a:p>
            <a:pPr marL="0" marR="0" lvl="0" indent="0" algn="l" rtl="0">
              <a:spcBef>
                <a:spcPts val="0"/>
              </a:spcBef>
              <a:spcAft>
                <a:spcPts val="0"/>
              </a:spcAft>
              <a:buNone/>
            </a:pPr>
            <a:r>
              <a:rPr lang="en-US" b="0" u="none">
                <a:solidFill>
                  <a:schemeClr val="dk1"/>
                </a:solidFill>
                <a:latin typeface="Arial"/>
                <a:ea typeface="Arial"/>
                <a:cs typeface="Arial"/>
                <a:sym typeface="Arial"/>
              </a:rPr>
              <a:t>For a </a:t>
            </a:r>
            <a:r>
              <a:rPr lang="en-US" b="1" u="none">
                <a:solidFill>
                  <a:schemeClr val="dk1"/>
                </a:solidFill>
                <a:latin typeface="Arial"/>
                <a:ea typeface="Arial"/>
                <a:cs typeface="Arial"/>
                <a:sym typeface="Arial"/>
              </a:rPr>
              <a:t>B2B product or service</a:t>
            </a:r>
            <a:r>
              <a:rPr lang="en-US" b="0" u="none">
                <a:solidFill>
                  <a:schemeClr val="dk1"/>
                </a:solidFill>
                <a:latin typeface="Arial"/>
                <a:ea typeface="Arial"/>
                <a:cs typeface="Arial"/>
                <a:sym typeface="Arial"/>
              </a:rPr>
              <a:t>, you are likely to have a more complex network of buyers and users. For example, for a B2B Saas purchase for an organization with 1,000 employees, there are likely many departments or people within a team who act as buyers – from the buyer doing the initial due diligence, to the team that’s sitting in on demos, to the buyer with the ultimate approval. On the user side, there can be many user personas with different roles, needs, and frequenc</a:t>
            </a:r>
            <a:r>
              <a:rPr lang="en-US">
                <a:solidFill>
                  <a:schemeClr val="dk1"/>
                </a:solidFill>
              </a:rPr>
              <a:t>ies</a:t>
            </a:r>
            <a:r>
              <a:rPr lang="en-US" b="0" u="none">
                <a:solidFill>
                  <a:schemeClr val="dk1"/>
                </a:solidFill>
                <a:latin typeface="Arial"/>
                <a:ea typeface="Arial"/>
                <a:cs typeface="Arial"/>
                <a:sym typeface="Arial"/>
              </a:rPr>
              <a:t> of use for the product.</a:t>
            </a:r>
            <a:endParaRPr/>
          </a:p>
          <a:p>
            <a:pPr marL="0" marR="0" lvl="0" indent="0" algn="l" rtl="0">
              <a:spcBef>
                <a:spcPts val="0"/>
              </a:spcBef>
              <a:spcAft>
                <a:spcPts val="0"/>
              </a:spcAft>
              <a:buNone/>
            </a:pPr>
            <a:endParaRPr sz="1600" b="0" u="none">
              <a:solidFill>
                <a:schemeClr val="dk1"/>
              </a:solidFill>
              <a:latin typeface="Arial"/>
              <a:ea typeface="Arial"/>
              <a:cs typeface="Arial"/>
              <a:sym typeface="Arial"/>
            </a:endParaRPr>
          </a:p>
          <a:p>
            <a:pPr marL="0" marR="0" lvl="0" indent="0" algn="l" rtl="0">
              <a:spcBef>
                <a:spcPts val="0"/>
              </a:spcBef>
              <a:spcAft>
                <a:spcPts val="0"/>
              </a:spcAft>
              <a:buNone/>
            </a:pPr>
            <a:endParaRPr sz="1600" b="0" u="none">
              <a:solidFill>
                <a:schemeClr val="dk1"/>
              </a:solidFill>
              <a:latin typeface="Arial"/>
              <a:ea typeface="Arial"/>
              <a:cs typeface="Arial"/>
              <a:sym typeface="Arial"/>
            </a:endParaRPr>
          </a:p>
          <a:p>
            <a:pPr marL="0" marR="0" lvl="0" indent="0" algn="l" rtl="0">
              <a:spcBef>
                <a:spcPts val="0"/>
              </a:spcBef>
              <a:spcAft>
                <a:spcPts val="0"/>
              </a:spcAft>
              <a:buNone/>
            </a:pPr>
            <a:endParaRPr sz="1600" b="0" u="none">
              <a:solidFill>
                <a:schemeClr val="dk1"/>
              </a:solidFill>
              <a:latin typeface="Arial"/>
              <a:ea typeface="Arial"/>
              <a:cs typeface="Arial"/>
              <a:sym typeface="Arial"/>
            </a:endParaRPr>
          </a:p>
        </p:txBody>
      </p:sp>
      <p:sp>
        <p:nvSpPr>
          <p:cNvPr id="115" name="Google Shape;115;p2"/>
          <p:cNvSpPr/>
          <p:nvPr/>
        </p:nvSpPr>
        <p:spPr>
          <a:xfrm>
            <a:off x="476763" y="5245775"/>
            <a:ext cx="10715700" cy="8421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600">
                <a:solidFill>
                  <a:schemeClr val="dk1"/>
                </a:solidFill>
              </a:rPr>
              <a:t>In each situation, it’s likely that the buyer will also be a user, which means that the buyer and the user have shared characteristics. But the frame for how you view them, and which characteristics are most valuable, depends on whether they’re wearing their user or buyer hat.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4" descr="Diagram&#10;&#10;Description automatically generated"/>
          <p:cNvPicPr preferRelativeResize="0"/>
          <p:nvPr/>
        </p:nvPicPr>
        <p:blipFill rotWithShape="1">
          <a:blip r:embed="rId3">
            <a:alphaModFix/>
          </a:blip>
          <a:srcRect/>
          <a:stretch/>
        </p:blipFill>
        <p:spPr>
          <a:xfrm>
            <a:off x="1554479" y="88898"/>
            <a:ext cx="8808721" cy="6606541"/>
          </a:xfrm>
          <a:prstGeom prst="rect">
            <a:avLst/>
          </a:prstGeom>
          <a:noFill/>
          <a:ln>
            <a:noFill/>
          </a:ln>
        </p:spPr>
      </p:pic>
      <p:pic>
        <p:nvPicPr>
          <p:cNvPr id="121" name="Google Shape;121;p4"/>
          <p:cNvPicPr preferRelativeResize="0"/>
          <p:nvPr/>
        </p:nvPicPr>
        <p:blipFill rotWithShape="1">
          <a:blip r:embed="rId4">
            <a:alphaModFix/>
          </a:blip>
          <a:srcRect t="31570" b="36655"/>
          <a:stretch/>
        </p:blipFill>
        <p:spPr>
          <a:xfrm>
            <a:off x="10163868" y="6145150"/>
            <a:ext cx="1995475" cy="636650"/>
          </a:xfrm>
          <a:prstGeom prst="rect">
            <a:avLst/>
          </a:prstGeom>
          <a:noFill/>
          <a:ln>
            <a:noFill/>
          </a:ln>
        </p:spPr>
      </p:pic>
      <p:sp>
        <p:nvSpPr>
          <p:cNvPr id="122" name="Google Shape;122;p4"/>
          <p:cNvSpPr/>
          <p:nvPr/>
        </p:nvSpPr>
        <p:spPr>
          <a:xfrm>
            <a:off x="145672" y="6324600"/>
            <a:ext cx="2535883"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©2023 Aeon Muse Marketing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p:nvPr/>
        </p:nvSpPr>
        <p:spPr>
          <a:xfrm>
            <a:off x="0" y="1592493"/>
            <a:ext cx="12192000" cy="3390473"/>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3"/>
          <p:cNvSpPr txBox="1"/>
          <p:nvPr/>
        </p:nvSpPr>
        <p:spPr>
          <a:xfrm>
            <a:off x="221465" y="2120075"/>
            <a:ext cx="11306100" cy="2036100"/>
          </a:xfrm>
          <a:prstGeom prst="rect">
            <a:avLst/>
          </a:prstGeom>
          <a:noFill/>
          <a:ln>
            <a:noFill/>
          </a:ln>
        </p:spPr>
        <p:txBody>
          <a:bodyPr spcFirstLastPara="1" wrap="square" lIns="0" tIns="0" rIns="0" bIns="0" anchor="t" anchorCtr="0">
            <a:spAutoFit/>
          </a:bodyPr>
          <a:lstStyle/>
          <a:p>
            <a:pPr marL="0" marR="0" lvl="0" indent="0" algn="ctr" rtl="0">
              <a:lnSpc>
                <a:spcPct val="176000"/>
              </a:lnSpc>
              <a:spcBef>
                <a:spcPts val="0"/>
              </a:spcBef>
              <a:spcAft>
                <a:spcPts val="0"/>
              </a:spcAft>
              <a:buNone/>
            </a:pPr>
            <a:r>
              <a:rPr lang="en-US" sz="3000" b="1">
                <a:solidFill>
                  <a:srgbClr val="FFFFFF"/>
                </a:solidFill>
                <a:latin typeface="League Spartan"/>
                <a:ea typeface="League Spartan"/>
                <a:cs typeface="League Spartan"/>
                <a:sym typeface="League Spartan"/>
              </a:rPr>
              <a:t>Need help creating personas that work for your organization?</a:t>
            </a:r>
            <a:endParaRPr/>
          </a:p>
          <a:p>
            <a:pPr marL="0" marR="0" lvl="0" indent="0" algn="ctr" rtl="0">
              <a:lnSpc>
                <a:spcPct val="197975"/>
              </a:lnSpc>
              <a:spcBef>
                <a:spcPts val="0"/>
              </a:spcBef>
              <a:spcAft>
                <a:spcPts val="0"/>
              </a:spcAft>
              <a:buNone/>
            </a:pPr>
            <a:r>
              <a:rPr lang="en-US" sz="2667">
                <a:solidFill>
                  <a:srgbClr val="FFFFFF"/>
                </a:solidFill>
                <a:latin typeface="League Spartan"/>
                <a:ea typeface="League Spartan"/>
                <a:cs typeface="League Spartan"/>
                <a:sym typeface="League Spartan"/>
              </a:rPr>
              <a:t>We’ll work with you to right-size the effort for your resources and needs. Contact us at </a:t>
            </a:r>
            <a:r>
              <a:rPr lang="en-US" sz="2667" u="sng">
                <a:solidFill>
                  <a:schemeClr val="lt1"/>
                </a:solidFill>
                <a:latin typeface="League Spartan"/>
                <a:ea typeface="League Spartan"/>
                <a:cs typeface="League Spartan"/>
                <a:sym typeface="League Spartan"/>
                <a:hlinkClick r:id="rId3">
                  <a:extLst>
                    <a:ext uri="{A12FA001-AC4F-418D-AE19-62706E023703}">
                      <ahyp:hlinkClr xmlns:ahyp="http://schemas.microsoft.com/office/drawing/2018/hyperlinkcolor" val="tx"/>
                    </a:ext>
                  </a:extLst>
                </a:hlinkClick>
              </a:rPr>
              <a:t>info@aeonmuse.com</a:t>
            </a:r>
            <a:r>
              <a:rPr lang="en-US" sz="2667">
                <a:solidFill>
                  <a:schemeClr val="lt1"/>
                </a:solidFill>
                <a:latin typeface="League Spartan"/>
                <a:ea typeface="League Spartan"/>
                <a:cs typeface="League Spartan"/>
                <a:sym typeface="League Spartan"/>
              </a:rPr>
              <a:t> </a:t>
            </a:r>
            <a:r>
              <a:rPr lang="en-US" sz="2667">
                <a:solidFill>
                  <a:srgbClr val="FFFFFF"/>
                </a:solidFill>
                <a:latin typeface="League Spartan"/>
                <a:ea typeface="League Spartan"/>
                <a:cs typeface="League Spartan"/>
                <a:sym typeface="League Spartan"/>
              </a:rPr>
              <a:t>to learn more. </a:t>
            </a:r>
            <a:endParaRPr/>
          </a:p>
        </p:txBody>
      </p:sp>
      <p:pic>
        <p:nvPicPr>
          <p:cNvPr id="129" name="Google Shape;129;p13"/>
          <p:cNvPicPr preferRelativeResize="0"/>
          <p:nvPr/>
        </p:nvPicPr>
        <p:blipFill rotWithShape="1">
          <a:blip r:embed="rId4">
            <a:alphaModFix/>
          </a:blip>
          <a:srcRect t="31570" b="36655"/>
          <a:stretch/>
        </p:blipFill>
        <p:spPr>
          <a:xfrm>
            <a:off x="10163868" y="6145150"/>
            <a:ext cx="1995475" cy="636650"/>
          </a:xfrm>
          <a:prstGeom prst="rect">
            <a:avLst/>
          </a:prstGeom>
          <a:noFill/>
          <a:ln>
            <a:noFill/>
          </a:ln>
        </p:spPr>
      </p:pic>
      <p:sp>
        <p:nvSpPr>
          <p:cNvPr id="130" name="Google Shape;130;p13"/>
          <p:cNvSpPr/>
          <p:nvPr/>
        </p:nvSpPr>
        <p:spPr>
          <a:xfrm>
            <a:off x="145672" y="6324600"/>
            <a:ext cx="2535883"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©2023 Aeon Muse Marketing</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Macintosh PowerPoint</Application>
  <PresentationFormat>Widescreen</PresentationFormat>
  <Paragraphs>18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League Spartan</vt:lpstr>
      <vt:lpstr>Calibri</vt:lpstr>
      <vt:lpstr>Arial</vt:lpstr>
      <vt:lpstr>Open Sans ExtraBold</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dc:creator>
  <cp:lastModifiedBy>Amy Nutt</cp:lastModifiedBy>
  <cp:revision>1</cp:revision>
  <dcterms:created xsi:type="dcterms:W3CDTF">2023-01-20T15:26:42Z</dcterms:created>
  <dcterms:modified xsi:type="dcterms:W3CDTF">2023-02-03T00:07:56Z</dcterms:modified>
</cp:coreProperties>
</file>