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eague Spartan" pitchFamily="2" charset="77"/>
      <p:regular r:id="rId13"/>
      <p:bold r:id="rId14"/>
    </p:embeddedFont>
    <p:embeddedFont>
      <p:font typeface="Open Sans ExtraBold" panose="020F0502020204030204" pitchFamily="34" charset="0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V0phaMPow/UKVqaflFMHWeMXf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38200" y="1262258"/>
            <a:ext cx="10515600" cy="42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sz="2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2" descr="Tex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50284" y="6371412"/>
            <a:ext cx="1506634" cy="33003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2"/>
          <p:cNvSpPr/>
          <p:nvPr/>
        </p:nvSpPr>
        <p:spPr>
          <a:xfrm>
            <a:off x="0" y="6740330"/>
            <a:ext cx="12192000" cy="117670"/>
          </a:xfrm>
          <a:prstGeom prst="rect">
            <a:avLst/>
          </a:prstGeom>
          <a:solidFill>
            <a:srgbClr val="35B5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2"/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Google Shape;21;p12"/>
          <p:cNvGrpSpPr/>
          <p:nvPr/>
        </p:nvGrpSpPr>
        <p:grpSpPr>
          <a:xfrm>
            <a:off x="271463" y="171450"/>
            <a:ext cx="790575" cy="742950"/>
            <a:chOff x="11182350" y="171450"/>
            <a:chExt cx="790575" cy="742950"/>
          </a:xfrm>
        </p:grpSpPr>
        <p:sp>
          <p:nvSpPr>
            <p:cNvPr id="22" name="Google Shape;22;p12"/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solidFill>
              <a:srgbClr val="35B5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2"/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solidFill>
              <a:srgbClr val="2881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2"/>
            <p:cNvSpPr/>
            <p:nvPr/>
          </p:nvSpPr>
          <p:spPr>
            <a:xfrm rot="10800000" flipH="1">
              <a:off x="11925300" y="819150"/>
              <a:ext cx="47625" cy="95250"/>
            </a:xfrm>
            <a:prstGeom prst="rtTriangle">
              <a:avLst/>
            </a:prstGeom>
            <a:solidFill>
              <a:srgbClr val="2881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Google Shape;2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594" y="308163"/>
            <a:ext cx="454688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2"/>
          <p:cNvSpPr txBox="1">
            <a:spLocks noGrp="1"/>
          </p:cNvSpPr>
          <p:nvPr>
            <p:ph type="body" idx="2"/>
          </p:nvPr>
        </p:nvSpPr>
        <p:spPr>
          <a:xfrm>
            <a:off x="1198742" y="375969"/>
            <a:ext cx="4391697" cy="38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eonmusemarketing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5704144" y="2980249"/>
            <a:ext cx="783712" cy="9177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685800" y="1335730"/>
            <a:ext cx="10820400" cy="122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67" dirty="0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Market Segments</a:t>
            </a:r>
            <a:r>
              <a:rPr lang="en-US" sz="5667" b="0" i="0" u="none" strike="noStrike" cap="none" dirty="0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vs. </a:t>
            </a:r>
            <a:r>
              <a:rPr lang="en-US" sz="5667" dirty="0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Buyer</a:t>
            </a:r>
            <a:r>
              <a:rPr lang="en-US" sz="5667" b="0" i="0" u="none" strike="noStrike" cap="none" dirty="0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b="0" i="0" u="none" strike="noStrike" cap="none" dirty="0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Personas</a:t>
            </a:r>
            <a:endParaRPr sz="5000" dirty="0"/>
          </a:p>
        </p:txBody>
      </p:sp>
      <p:sp>
        <p:nvSpPr>
          <p:cNvPr id="99" name="Google Shape;99;p1"/>
          <p:cNvSpPr txBox="1"/>
          <p:nvPr/>
        </p:nvSpPr>
        <p:spPr>
          <a:xfrm>
            <a:off x="2853885" y="3529497"/>
            <a:ext cx="62490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18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chemeClr val="lt1"/>
                </a:solidFill>
              </a:rPr>
              <a:t>Market segments and buyer personas are two different things. Here’s how they relate.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85556"/>
          <a:stretch/>
        </p:blipFill>
        <p:spPr>
          <a:xfrm>
            <a:off x="0" y="0"/>
            <a:ext cx="121920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406400" y="178259"/>
            <a:ext cx="9817809" cy="600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7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b="1" i="0" u="none" strike="noStrike" cap="non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Understanding Market Segments and Buyer Personas</a:t>
            </a:r>
            <a:endParaRPr/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 t="31570" b="36655"/>
          <a:stretch/>
        </p:blipFill>
        <p:spPr>
          <a:xfrm>
            <a:off x="10163868" y="6145150"/>
            <a:ext cx="1995475" cy="6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145672" y="6324600"/>
            <a:ext cx="2535883" cy="457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©2023 Aeon Muse Marketing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388189" y="1260318"/>
            <a:ext cx="10892836" cy="23469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Market Segments</a:t>
            </a:r>
            <a:r>
              <a:rPr lang="en-US" sz="20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represent how the market breaks into meaningfully different groups based on a set of criteria.</a:t>
            </a:r>
            <a:br>
              <a:rPr lang="en-US" sz="20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criteria could be a combination of demographic, firmographic or  psychographic factors. Ideally a market segmentation is MECE and will include both your </a:t>
            </a:r>
            <a:r>
              <a:rPr lang="en-US" sz="1600" b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ideal targets</a:t>
            </a:r>
            <a:r>
              <a:rPr lang="en-US" sz="16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groups you </a:t>
            </a:r>
            <a:r>
              <a:rPr lang="en-US" sz="1600" b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wouldn’t want to target</a:t>
            </a:r>
            <a:r>
              <a:rPr lang="en-US" sz="16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because typically a market segmentation is for the </a:t>
            </a:r>
            <a:r>
              <a:rPr lang="en-US" sz="1600" b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entire</a:t>
            </a:r>
            <a:r>
              <a:rPr lang="en-US" sz="16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market.</a:t>
            </a:r>
            <a:br>
              <a:rPr lang="en-US" sz="16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Developed through quantitative and qualitative research.</a:t>
            </a:r>
            <a:endParaRPr sz="1600" b="1" u="none">
              <a:solidFill>
                <a:schemeClr val="lt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388189" y="1882330"/>
            <a:ext cx="10617200" cy="381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388189" y="3728720"/>
            <a:ext cx="10892835" cy="248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buyer or user persona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representative profile that exists within a market or customer segment.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Personas typically focus on the target buyer or user, not everyone in a market.</a:t>
            </a: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Personas are useful tools to make market and customer segments actionable for an organization with specifics on how to message, jobs to be done, etc.</a:t>
            </a: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Developed through quantitative and qualitative research.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 b="85556"/>
          <a:stretch/>
        </p:blipFill>
        <p:spPr>
          <a:xfrm>
            <a:off x="0" y="0"/>
            <a:ext cx="121920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406400" y="178259"/>
            <a:ext cx="9817809" cy="600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7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does the relationship look like?</a:t>
            </a:r>
            <a:endParaRPr/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4">
            <a:alphaModFix/>
          </a:blip>
          <a:srcRect t="31570" b="36655"/>
          <a:stretch/>
        </p:blipFill>
        <p:spPr>
          <a:xfrm>
            <a:off x="10163868" y="6145150"/>
            <a:ext cx="1995475" cy="6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/>
          <p:nvPr/>
        </p:nvSpPr>
        <p:spPr>
          <a:xfrm>
            <a:off x="145672" y="6324600"/>
            <a:ext cx="2535883" cy="457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©2023 Aeon Muse Marketing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388189" y="1882330"/>
            <a:ext cx="10617200" cy="381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885191" y="2140666"/>
            <a:ext cx="2239382" cy="15281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Segment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b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35% of Market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975360" y="379678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1</a:t>
            </a: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3393441" y="2146779"/>
            <a:ext cx="2214880" cy="15118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Segment B</a:t>
            </a:r>
            <a:b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15% of Market</a:t>
            </a: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5902961" y="2130506"/>
            <a:ext cx="2214880" cy="15118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Segment C</a:t>
            </a:r>
            <a:b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 of Market</a:t>
            </a: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8392161" y="2110186"/>
            <a:ext cx="2214880" cy="15118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Segment D</a:t>
            </a:r>
            <a:b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 of Market</a:t>
            </a: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995680" y="440638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2</a:t>
            </a: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1016000" y="497534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3</a:t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1016000" y="554430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4</a:t>
            </a: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3434080" y="376630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5</a:t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5984240" y="378662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6</a:t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6014720" y="435558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7</a:t>
            </a: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6004560" y="492454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8</a:t>
            </a: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8483600" y="377646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9</a:t>
            </a: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8514080" y="434542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10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558142" y="1219323"/>
            <a:ext cx="10892836" cy="7726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You’ve run a market segmentation study, and the results are in! Your market falls into 4 segments.</a:t>
            </a:r>
            <a:endParaRPr sz="1600">
              <a:solidFill>
                <a:schemeClr val="lt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 b="85556"/>
          <a:stretch/>
        </p:blipFill>
        <p:spPr>
          <a:xfrm>
            <a:off x="0" y="0"/>
            <a:ext cx="121920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406400" y="178259"/>
            <a:ext cx="9817809" cy="600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7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does the relationship look like?</a:t>
            </a:r>
            <a:endParaRPr/>
          </a:p>
        </p:txBody>
      </p:sp>
      <p:pic>
        <p:nvPicPr>
          <p:cNvPr id="141" name="Google Shape;141;p4"/>
          <p:cNvPicPr preferRelativeResize="0"/>
          <p:nvPr/>
        </p:nvPicPr>
        <p:blipFill rotWithShape="1">
          <a:blip r:embed="rId4">
            <a:alphaModFix/>
          </a:blip>
          <a:srcRect t="31570" b="36655"/>
          <a:stretch/>
        </p:blipFill>
        <p:spPr>
          <a:xfrm>
            <a:off x="10163868" y="6145150"/>
            <a:ext cx="1995475" cy="6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/>
          <p:nvPr/>
        </p:nvSpPr>
        <p:spPr>
          <a:xfrm>
            <a:off x="145672" y="6324600"/>
            <a:ext cx="2535883" cy="457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©2023 Aeon Muse Marketing</a:t>
            </a:r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388189" y="1882330"/>
            <a:ext cx="10617200" cy="381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85191" y="2638506"/>
            <a:ext cx="2239382" cy="15281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Segment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b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35% of Market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975360" y="429462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1</a:t>
            </a:r>
            <a:endParaRPr/>
          </a:p>
        </p:txBody>
      </p:sp>
      <p:sp>
        <p:nvSpPr>
          <p:cNvPr id="146" name="Google Shape;146;p4"/>
          <p:cNvSpPr/>
          <p:nvPr/>
        </p:nvSpPr>
        <p:spPr>
          <a:xfrm>
            <a:off x="3393441" y="2644619"/>
            <a:ext cx="2214880" cy="15118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Segment B</a:t>
            </a:r>
            <a:b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15% of Market</a:t>
            </a: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5902961" y="2628346"/>
            <a:ext cx="2214880" cy="15118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Segment C</a:t>
            </a:r>
            <a:b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 of Market</a:t>
            </a:r>
            <a:endParaRPr/>
          </a:p>
        </p:txBody>
      </p:sp>
      <p:sp>
        <p:nvSpPr>
          <p:cNvPr id="148" name="Google Shape;148;p4"/>
          <p:cNvSpPr/>
          <p:nvPr/>
        </p:nvSpPr>
        <p:spPr>
          <a:xfrm>
            <a:off x="8392161" y="2608026"/>
            <a:ext cx="2214880" cy="15118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Segment D</a:t>
            </a:r>
            <a:b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 of Market</a:t>
            </a:r>
            <a:endParaRPr/>
          </a:p>
        </p:txBody>
      </p:sp>
      <p:sp>
        <p:nvSpPr>
          <p:cNvPr id="149" name="Google Shape;149;p4"/>
          <p:cNvSpPr/>
          <p:nvPr/>
        </p:nvSpPr>
        <p:spPr>
          <a:xfrm>
            <a:off x="995680" y="490422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2</a:t>
            </a: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1016000" y="547318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3</a:t>
            </a: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1016000" y="604214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4</a:t>
            </a:r>
            <a:endParaRPr/>
          </a:p>
        </p:txBody>
      </p:sp>
      <p:sp>
        <p:nvSpPr>
          <p:cNvPr id="152" name="Google Shape;152;p4"/>
          <p:cNvSpPr/>
          <p:nvPr/>
        </p:nvSpPr>
        <p:spPr>
          <a:xfrm>
            <a:off x="3434080" y="426414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5</a:t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5984240" y="428446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6</a:t>
            </a:r>
            <a:endParaRPr/>
          </a:p>
        </p:txBody>
      </p:sp>
      <p:sp>
        <p:nvSpPr>
          <p:cNvPr id="154" name="Google Shape;154;p4"/>
          <p:cNvSpPr/>
          <p:nvPr/>
        </p:nvSpPr>
        <p:spPr>
          <a:xfrm>
            <a:off x="6014720" y="485342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7</a:t>
            </a: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6004560" y="542238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8</a:t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8483600" y="427430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9</a:t>
            </a: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8514080" y="484326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10</a:t>
            </a:r>
            <a:endParaRPr/>
          </a:p>
        </p:txBody>
      </p:sp>
      <p:sp>
        <p:nvSpPr>
          <p:cNvPr id="158" name="Google Shape;158;p4"/>
          <p:cNvSpPr txBox="1"/>
          <p:nvPr/>
        </p:nvSpPr>
        <p:spPr>
          <a:xfrm>
            <a:off x="558142" y="1219323"/>
            <a:ext cx="10892836" cy="129119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But wait! These segments are big and broad. As you take a closer look, you start to build hypotheses that the segments contain multiple personas – archetypes for buyers who are meaningfully different, and that you can use to address these different segments by getting more specific with your offer and messaging.</a:t>
            </a:r>
            <a:endParaRPr sz="2000">
              <a:solidFill>
                <a:schemeClr val="lt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 b="85556"/>
          <a:stretch/>
        </p:blipFill>
        <p:spPr>
          <a:xfrm>
            <a:off x="0" y="0"/>
            <a:ext cx="121920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406400" y="178259"/>
            <a:ext cx="9817809" cy="600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7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does the relationship look like?</a:t>
            </a:r>
            <a:endParaRPr/>
          </a:p>
        </p:txBody>
      </p:sp>
      <p:pic>
        <p:nvPicPr>
          <p:cNvPr id="165" name="Google Shape;165;p5"/>
          <p:cNvPicPr preferRelativeResize="0"/>
          <p:nvPr/>
        </p:nvPicPr>
        <p:blipFill rotWithShape="1">
          <a:blip r:embed="rId4">
            <a:alphaModFix/>
          </a:blip>
          <a:srcRect t="31570" b="36655"/>
          <a:stretch/>
        </p:blipFill>
        <p:spPr>
          <a:xfrm>
            <a:off x="10163868" y="6145150"/>
            <a:ext cx="1995475" cy="6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"/>
          <p:cNvSpPr/>
          <p:nvPr/>
        </p:nvSpPr>
        <p:spPr>
          <a:xfrm>
            <a:off x="145672" y="6324600"/>
            <a:ext cx="2535883" cy="457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©2023 Aeon Muse Marketing</a:t>
            </a:r>
            <a:endParaRPr/>
          </a:p>
        </p:txBody>
      </p:sp>
      <p:sp>
        <p:nvSpPr>
          <p:cNvPr id="167" name="Google Shape;167;p5"/>
          <p:cNvSpPr txBox="1"/>
          <p:nvPr/>
        </p:nvSpPr>
        <p:spPr>
          <a:xfrm>
            <a:off x="388189" y="1882330"/>
            <a:ext cx="10617200" cy="381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885191" y="2638506"/>
            <a:ext cx="2239382" cy="15281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Segment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b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35% of Market</a:t>
            </a:r>
            <a:endParaRPr/>
          </a:p>
        </p:txBody>
      </p:sp>
      <p:sp>
        <p:nvSpPr>
          <p:cNvPr id="169" name="Google Shape;169;p5"/>
          <p:cNvSpPr/>
          <p:nvPr/>
        </p:nvSpPr>
        <p:spPr>
          <a:xfrm>
            <a:off x="975360" y="4294625"/>
            <a:ext cx="1381760" cy="42672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1</a:t>
            </a:r>
            <a:endParaRPr/>
          </a:p>
        </p:txBody>
      </p:sp>
      <p:sp>
        <p:nvSpPr>
          <p:cNvPr id="170" name="Google Shape;170;p5"/>
          <p:cNvSpPr/>
          <p:nvPr/>
        </p:nvSpPr>
        <p:spPr>
          <a:xfrm>
            <a:off x="3393441" y="2644619"/>
            <a:ext cx="2214880" cy="15118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Segment B</a:t>
            </a:r>
            <a:b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15% of Market</a:t>
            </a:r>
            <a:endParaRPr/>
          </a:p>
        </p:txBody>
      </p:sp>
      <p:sp>
        <p:nvSpPr>
          <p:cNvPr id="171" name="Google Shape;171;p5"/>
          <p:cNvSpPr/>
          <p:nvPr/>
        </p:nvSpPr>
        <p:spPr>
          <a:xfrm>
            <a:off x="5902961" y="2628346"/>
            <a:ext cx="2214880" cy="15118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Segment C</a:t>
            </a:r>
            <a:b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 of Market</a:t>
            </a:r>
            <a:endParaRPr/>
          </a:p>
        </p:txBody>
      </p:sp>
      <p:sp>
        <p:nvSpPr>
          <p:cNvPr id="172" name="Google Shape;172;p5"/>
          <p:cNvSpPr/>
          <p:nvPr/>
        </p:nvSpPr>
        <p:spPr>
          <a:xfrm>
            <a:off x="8392161" y="2608026"/>
            <a:ext cx="2214880" cy="15118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Segment D</a:t>
            </a:r>
            <a:b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 of Market</a:t>
            </a:r>
            <a:endParaRPr/>
          </a:p>
        </p:txBody>
      </p:sp>
      <p:sp>
        <p:nvSpPr>
          <p:cNvPr id="173" name="Google Shape;173;p5"/>
          <p:cNvSpPr/>
          <p:nvPr/>
        </p:nvSpPr>
        <p:spPr>
          <a:xfrm>
            <a:off x="995680" y="490422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2</a:t>
            </a:r>
            <a:endParaRPr/>
          </a:p>
        </p:txBody>
      </p:sp>
      <p:sp>
        <p:nvSpPr>
          <p:cNvPr id="174" name="Google Shape;174;p5"/>
          <p:cNvSpPr/>
          <p:nvPr/>
        </p:nvSpPr>
        <p:spPr>
          <a:xfrm>
            <a:off x="1016000" y="5473185"/>
            <a:ext cx="1381760" cy="42672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3</a:t>
            </a:r>
            <a:endParaRPr/>
          </a:p>
        </p:txBody>
      </p:sp>
      <p:sp>
        <p:nvSpPr>
          <p:cNvPr id="175" name="Google Shape;175;p5"/>
          <p:cNvSpPr/>
          <p:nvPr/>
        </p:nvSpPr>
        <p:spPr>
          <a:xfrm>
            <a:off x="1016000" y="604214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4</a:t>
            </a:r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3434080" y="426414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5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5984240" y="428446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6</a:t>
            </a:r>
            <a:endParaRPr/>
          </a:p>
        </p:txBody>
      </p:sp>
      <p:sp>
        <p:nvSpPr>
          <p:cNvPr id="178" name="Google Shape;178;p5"/>
          <p:cNvSpPr/>
          <p:nvPr/>
        </p:nvSpPr>
        <p:spPr>
          <a:xfrm>
            <a:off x="6014720" y="485342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7</a:t>
            </a:r>
            <a:endParaRPr/>
          </a:p>
        </p:txBody>
      </p:sp>
      <p:sp>
        <p:nvSpPr>
          <p:cNvPr id="179" name="Google Shape;179;p5"/>
          <p:cNvSpPr/>
          <p:nvPr/>
        </p:nvSpPr>
        <p:spPr>
          <a:xfrm>
            <a:off x="6004560" y="542238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8</a:t>
            </a:r>
            <a:endParaRPr/>
          </a:p>
        </p:txBody>
      </p:sp>
      <p:sp>
        <p:nvSpPr>
          <p:cNvPr id="180" name="Google Shape;180;p5"/>
          <p:cNvSpPr/>
          <p:nvPr/>
        </p:nvSpPr>
        <p:spPr>
          <a:xfrm>
            <a:off x="8483600" y="4274305"/>
            <a:ext cx="1381760" cy="4267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9</a:t>
            </a:r>
            <a:endParaRPr/>
          </a:p>
        </p:txBody>
      </p:sp>
      <p:sp>
        <p:nvSpPr>
          <p:cNvPr id="181" name="Google Shape;181;p5"/>
          <p:cNvSpPr/>
          <p:nvPr/>
        </p:nvSpPr>
        <p:spPr>
          <a:xfrm>
            <a:off x="8514080" y="4843265"/>
            <a:ext cx="1381760" cy="42672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10</a:t>
            </a:r>
            <a:endParaRPr/>
          </a:p>
        </p:txBody>
      </p:sp>
      <p:sp>
        <p:nvSpPr>
          <p:cNvPr id="182" name="Google Shape;182;p5"/>
          <p:cNvSpPr txBox="1"/>
          <p:nvPr/>
        </p:nvSpPr>
        <p:spPr>
          <a:xfrm>
            <a:off x="558142" y="1219323"/>
            <a:ext cx="10892836" cy="129119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Now that you’ve figured out who the people are behind the segments, you realize you can’t (or shouldn’t) serve all of them. Time to prioritize – </a:t>
            </a:r>
            <a:r>
              <a:rPr lang="en-US" sz="1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where can you find the best product&lt;&gt;market fit</a:t>
            </a:r>
            <a:r>
              <a:rPr lang="en-US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br>
              <a:rPr lang="en-US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From there, you can narrow down the universe of personas into a few that your organization can successfully  </a:t>
            </a:r>
            <a:r>
              <a:rPr lang="en-US" sz="1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target, identify, and serve</a:t>
            </a:r>
            <a:r>
              <a:rPr lang="en-US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700">
              <a:solidFill>
                <a:schemeClr val="lt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8392917" y="2622273"/>
            <a:ext cx="1584203" cy="225195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Priority Segment</a:t>
            </a:r>
            <a:endParaRPr/>
          </a:p>
        </p:txBody>
      </p:sp>
      <p:sp>
        <p:nvSpPr>
          <p:cNvPr id="184" name="Google Shape;184;p5"/>
          <p:cNvSpPr/>
          <p:nvPr/>
        </p:nvSpPr>
        <p:spPr>
          <a:xfrm>
            <a:off x="904997" y="2662913"/>
            <a:ext cx="1584203" cy="225195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Priority Segment</a:t>
            </a:r>
            <a:endParaRPr/>
          </a:p>
        </p:txBody>
      </p:sp>
      <p:sp>
        <p:nvSpPr>
          <p:cNvPr id="185" name="Google Shape;185;p5"/>
          <p:cNvSpPr/>
          <p:nvPr/>
        </p:nvSpPr>
        <p:spPr>
          <a:xfrm rot="-1831658">
            <a:off x="145672" y="4377519"/>
            <a:ext cx="1153711" cy="521092"/>
          </a:xfrm>
          <a:prstGeom prst="flowChartConnector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Priority</a:t>
            </a:r>
            <a:endParaRPr/>
          </a:p>
        </p:txBody>
      </p:sp>
      <p:sp>
        <p:nvSpPr>
          <p:cNvPr id="186" name="Google Shape;186;p5"/>
          <p:cNvSpPr/>
          <p:nvPr/>
        </p:nvSpPr>
        <p:spPr>
          <a:xfrm rot="-1831658">
            <a:off x="135512" y="5566239"/>
            <a:ext cx="1153711" cy="521092"/>
          </a:xfrm>
          <a:prstGeom prst="flowChartConnector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Priority</a:t>
            </a:r>
            <a:endParaRPr/>
          </a:p>
        </p:txBody>
      </p:sp>
      <p:sp>
        <p:nvSpPr>
          <p:cNvPr id="187" name="Google Shape;187;p5"/>
          <p:cNvSpPr/>
          <p:nvPr/>
        </p:nvSpPr>
        <p:spPr>
          <a:xfrm rot="-1831658">
            <a:off x="7613272" y="4956639"/>
            <a:ext cx="1153711" cy="521092"/>
          </a:xfrm>
          <a:prstGeom prst="flowChartConnector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Priority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/>
          <p:nvPr/>
        </p:nvSpPr>
        <p:spPr>
          <a:xfrm>
            <a:off x="0" y="1592493"/>
            <a:ext cx="12192000" cy="3390473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221465" y="2120075"/>
            <a:ext cx="11306100" cy="20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Need help creating personas that work for your organization?</a:t>
            </a:r>
            <a:endParaRPr/>
          </a:p>
          <a:p>
            <a:pPr marL="0" marR="0" lvl="0" indent="0" algn="ctr" rtl="0">
              <a:lnSpc>
                <a:spcPct val="197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We’ll work with you to right-size the effort for your resources and needs. Contact us at </a:t>
            </a:r>
            <a:r>
              <a:rPr lang="en-US" sz="2667" u="sng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info@aeonmuse.com</a:t>
            </a:r>
            <a:r>
              <a:rPr lang="en-US" sz="2667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266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 learn more. </a:t>
            </a:r>
            <a:endParaRPr/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4">
            <a:alphaModFix/>
          </a:blip>
          <a:srcRect t="31570" b="36655"/>
          <a:stretch/>
        </p:blipFill>
        <p:spPr>
          <a:xfrm>
            <a:off x="10163868" y="6145150"/>
            <a:ext cx="1995475" cy="6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/>
          <p:nvPr/>
        </p:nvSpPr>
        <p:spPr>
          <a:xfrm>
            <a:off x="145672" y="6324600"/>
            <a:ext cx="2535883" cy="457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©2023 Aeon Muse Marketing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Macintosh PowerPoint</Application>
  <PresentationFormat>Widescreen</PresentationFormat>
  <Paragraphs>75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League Spartan</vt:lpstr>
      <vt:lpstr>Calibri</vt:lpstr>
      <vt:lpstr>Arial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</dc:creator>
  <cp:lastModifiedBy>Amy Nutt</cp:lastModifiedBy>
  <cp:revision>2</cp:revision>
  <dcterms:created xsi:type="dcterms:W3CDTF">2023-01-20T15:26:42Z</dcterms:created>
  <dcterms:modified xsi:type="dcterms:W3CDTF">2023-02-02T23:59:31Z</dcterms:modified>
</cp:coreProperties>
</file>