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eague Spartan" pitchFamily="2" charset="77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9ulhi3oln2+EQ4Hjyzaa38aGI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7D750A-F9F4-4B78-BCD7-EB55EA6BD1F9}">
  <a:tblStyle styleId="{FA7D750A-F9F4-4B78-BCD7-EB55EA6BD1F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eonmusemarketing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5704144" y="3935744"/>
            <a:ext cx="783712" cy="9177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685800" y="1335730"/>
            <a:ext cx="10820400" cy="193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67" b="0" i="0" u="none" strike="noStrike" cap="non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Persona Development Approaches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3212869" y="4467471"/>
            <a:ext cx="5766261" cy="51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8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quick guide to how to approach developing personas with the resources you have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85556"/>
          <a:stretch/>
        </p:blipFill>
        <p:spPr>
          <a:xfrm>
            <a:off x="0" y="0"/>
            <a:ext cx="121920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406400" y="178259"/>
            <a:ext cx="98178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7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 i="0" u="none" strike="noStrike" cap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Persona Development</a:t>
            </a:r>
            <a:endParaRPr b="1"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t="31570" b="36655"/>
          <a:stretch/>
        </p:blipFill>
        <p:spPr>
          <a:xfrm>
            <a:off x="10163868" y="6145150"/>
            <a:ext cx="1995475" cy="6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145672" y="6324600"/>
            <a:ext cx="2535883" cy="457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©2023 Aeon Muse Marketing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388189" y="1496621"/>
            <a:ext cx="10892836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non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What’s a Persona?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508000" y="2330937"/>
            <a:ext cx="10617200" cy="381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600" b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</a:t>
            </a:r>
            <a:r>
              <a:rPr lang="en-US" sz="16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fictionalized, representative view of an ideal buyer or user based on things that meaningfully differentiate types of buyers/users from each other. </a:t>
            </a:r>
            <a:br>
              <a:rPr lang="en-US" sz="16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6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Things that differentiate buyers/users can include but aren’t limited to: </a:t>
            </a:r>
            <a:br>
              <a:rPr lang="en-US" sz="16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11" marR="0" lvl="0" indent="-22861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Demographic characteristics</a:t>
            </a:r>
            <a:endParaRPr/>
          </a:p>
          <a:p>
            <a:pPr marL="228611" marR="0" lvl="0" indent="-22861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Psychographic characteristics</a:t>
            </a:r>
            <a:endParaRPr/>
          </a:p>
          <a:p>
            <a:pPr marL="228611" marR="0" lvl="0" indent="-22861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Needs</a:t>
            </a:r>
            <a:endParaRPr/>
          </a:p>
          <a:p>
            <a:pPr marL="228611" marR="0" lvl="0" indent="-22861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Pain points</a:t>
            </a:r>
            <a:endParaRPr/>
          </a:p>
          <a:p>
            <a:pPr marL="228611" marR="0" lvl="0" indent="-22861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Behaviors as they relate to a product or service</a:t>
            </a:r>
            <a:endParaRPr/>
          </a:p>
          <a:p>
            <a:pPr marL="228611" marR="0" lvl="0" indent="-127011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endParaRPr sz="16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11" marR="0" lvl="0" indent="-127011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endParaRPr sz="16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key is to find the most useful criteria for your audience as it relates to your business.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85556"/>
          <a:stretch/>
        </p:blipFill>
        <p:spPr>
          <a:xfrm>
            <a:off x="0" y="0"/>
            <a:ext cx="121920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406400" y="178259"/>
            <a:ext cx="98178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7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Persona Development</a:t>
            </a:r>
            <a:endParaRPr b="1"/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 t="31570" b="36655"/>
          <a:stretch/>
        </p:blipFill>
        <p:spPr>
          <a:xfrm>
            <a:off x="10163868" y="6145150"/>
            <a:ext cx="1995475" cy="6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642541" y="1313942"/>
            <a:ext cx="10470117" cy="7942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Personas are an art and a science</a:t>
            </a:r>
            <a:br>
              <a:rPr lang="en-US" sz="2000" b="1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</a:b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Since personas combine qualitative and quantitative approaches, how can we tell what makes a persona set strong or weak?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642542" y="2666994"/>
            <a:ext cx="4640658" cy="3556006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Personas:</a:t>
            </a:r>
            <a:br>
              <a:rPr lang="en-US" sz="13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3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10" marR="0" lvl="0" indent="-1905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oto Sans Symbols"/>
              <a:buChar char="✔"/>
            </a:pPr>
            <a:r>
              <a:rPr lang="en-US" sz="13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based in research</a:t>
            </a:r>
            <a:endParaRPr/>
          </a:p>
          <a:p>
            <a:pPr marL="190510" marR="0" lvl="0" indent="-1905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oto Sans Symbols"/>
              <a:buChar char="✔"/>
            </a:pPr>
            <a:r>
              <a:rPr lang="en-US" sz="13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Hit on the desired target buyer or user</a:t>
            </a:r>
            <a:endParaRPr/>
          </a:p>
          <a:p>
            <a:pPr marL="190510" marR="0" lvl="0" indent="-1905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oto Sans Symbols"/>
              <a:buChar char="✔"/>
            </a:pPr>
            <a:r>
              <a:rPr lang="en-US" sz="13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purpose built for either the buyer or the user, but have connection points between the two when needed</a:t>
            </a:r>
            <a:endParaRPr/>
          </a:p>
          <a:p>
            <a:pPr marL="190510" marR="0" lvl="0" indent="-1905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oto Sans Symbols"/>
              <a:buChar char="✔"/>
            </a:pPr>
            <a:r>
              <a:rPr lang="en-US" sz="13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information that’s useful to the organization</a:t>
            </a:r>
            <a:endParaRPr/>
          </a:p>
          <a:p>
            <a:pPr marL="190510" marR="0" lvl="0" indent="-1905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oto Sans Symbols"/>
              <a:buChar char="✔"/>
            </a:pPr>
            <a:r>
              <a:rPr lang="en-US" sz="13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operationalized by the persona – usually this means there aren’t too many for execution</a:t>
            </a:r>
            <a:endParaRPr/>
          </a:p>
          <a:p>
            <a:pPr marL="190510" marR="0" lvl="0" indent="-1905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oto Sans Symbols"/>
              <a:buChar char="✔"/>
            </a:pPr>
            <a:r>
              <a:rPr lang="en-US" sz="13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Feel like real, full-realized people that you’ve spoken with or know</a:t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6472000" y="2666994"/>
            <a:ext cx="4640658" cy="3556005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 Personas:</a:t>
            </a:r>
            <a:br>
              <a:rPr lang="en-US" sz="13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3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10" marR="0" lvl="0" indent="-1905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oto Sans Symbols"/>
              <a:buChar char="×"/>
            </a:pPr>
            <a:r>
              <a:rPr lang="en-US" sz="13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Aren’t validated by research</a:t>
            </a:r>
            <a:endParaRPr/>
          </a:p>
          <a:p>
            <a:pPr marL="190510" marR="0" lvl="0" indent="-1905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oto Sans Symbols"/>
              <a:buChar char="×"/>
            </a:pPr>
            <a:r>
              <a:rPr lang="en-US" sz="13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buyers or users outside of the target</a:t>
            </a:r>
            <a:endParaRPr/>
          </a:p>
          <a:p>
            <a:pPr marL="190510" marR="0" lvl="0" indent="-1905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oto Sans Symbols"/>
              <a:buChar char="×"/>
            </a:pPr>
            <a:r>
              <a:rPr lang="en-US" sz="13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Conflate buyers and users</a:t>
            </a:r>
            <a:endParaRPr/>
          </a:p>
          <a:p>
            <a:pPr marL="190510" marR="0" lvl="0" indent="-1905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oto Sans Symbols"/>
              <a:buChar char="×"/>
            </a:pPr>
            <a:r>
              <a:rPr lang="en-US" sz="13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Aren’t useful to the organization: sometimes it’s because there’s too many to prioritize, they’re missing key information, or different groups use different sets for the same product or service</a:t>
            </a: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145672" y="6324600"/>
            <a:ext cx="2535883" cy="457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©2023 Aeon Muse Marketing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85556"/>
          <a:stretch/>
        </p:blipFill>
        <p:spPr>
          <a:xfrm>
            <a:off x="0" y="0"/>
            <a:ext cx="121920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406400" y="178259"/>
            <a:ext cx="98178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7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How can you create personas?</a:t>
            </a:r>
            <a:endParaRPr b="1"/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 t="31570" b="36655"/>
          <a:stretch/>
        </p:blipFill>
        <p:spPr>
          <a:xfrm>
            <a:off x="10163868" y="6145150"/>
            <a:ext cx="1995475" cy="6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396816" y="1313942"/>
            <a:ext cx="11271685" cy="54542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0950" tIns="30475" rIns="60950" bIns="30475" anchor="ctr" anchorCtr="0">
            <a:normAutofit fontScale="925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There are many paths to persona development: what you choose depends on your resources and needs</a:t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145672" y="6324600"/>
            <a:ext cx="2535883" cy="457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©2023 Aeon Muse Marketing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5722709" y="5718707"/>
            <a:ext cx="9831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 rot="-5400000">
            <a:off x="1218414" y="2463507"/>
            <a:ext cx="1007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$$$$</a:t>
            </a:r>
            <a:endParaRPr/>
          </a:p>
        </p:txBody>
      </p:sp>
      <p:graphicFrame>
        <p:nvGraphicFramePr>
          <p:cNvPr id="121" name="Google Shape;121;p4"/>
          <p:cNvGraphicFramePr/>
          <p:nvPr/>
        </p:nvGraphicFramePr>
        <p:xfrm>
          <a:off x="1840953" y="2337021"/>
          <a:ext cx="8823700" cy="3474740"/>
        </p:xfrm>
        <a:graphic>
          <a:graphicData uri="http://schemas.openxmlformats.org/drawingml/2006/table">
            <a:tbl>
              <a:tblPr firstRow="1" bandRow="1">
                <a:noFill/>
                <a:tableStyleId>{FA7D750A-F9F4-4B78-BCD7-EB55EA6BD1F9}</a:tableStyleId>
              </a:tblPr>
              <a:tblGrid>
                <a:gridCol w="441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</a:rPr>
                        <a:t>Engage with outside firm or agency to accelerate process if possible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</a:rPr>
                        <a:t>Internal hypothesis session(s)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</a:rPr>
                        <a:t>Brief IDIs for survey development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</a:rPr>
                        <a:t>Quantitative Market and/or Customer Segmentation Surveys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</a:rPr>
                        <a:t>Testing plan for persona validation/invalidation after initial launch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09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</a:rPr>
                        <a:t>Internal hypothesis session(s)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</a:rPr>
                        <a:t>Qualitative research: IDIs, Day in the life studies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</a:rPr>
                        <a:t>Quantitative Market and/or Customer Segmentation Survey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</a:rPr>
                        <a:t>CLTV and usage analysis of Customer Segments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</a:rPr>
                        <a:t>Typing tool development to ID segments and personas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</a:rPr>
                        <a:t>Qualitative follow on to further elucidate segment/persona findings</a:t>
                      </a:r>
                      <a:br>
                        <a:rPr lang="en-US" sz="1200" b="0" u="none" strike="noStrike" cap="none">
                          <a:solidFill>
                            <a:schemeClr val="lt1"/>
                          </a:solidFill>
                        </a:rPr>
                      </a:br>
                      <a:endParaRPr sz="1200" b="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09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</a:rPr>
                        <a:t>Internal hypothesis session(s)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</a:rPr>
                        <a:t>IDIs with customers and limited IDIs with market if budget allows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u="none" strike="noStrike" cap="none">
                          <a:solidFill>
                            <a:schemeClr val="lt1"/>
                          </a:solidFill>
                        </a:rPr>
                        <a:t>Testing plan for persona validation/invalidation after initial launch</a:t>
                      </a:r>
                      <a:endParaRPr sz="12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09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</a:rPr>
                        <a:t>Internal hypothesis session(s)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</a:rPr>
                        <a:t>Internal data analysis (ID best-fit customers via financial and usage metrics you have internally)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</a:rPr>
                        <a:t>Day-in-the life or journaling studies with users who fit profile to understand needs, psychographics, demographics, and how the product/service fits into their life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lt1"/>
                          </a:solidFill>
                        </a:rPr>
                        <a:t>Limited market IDIs with target based on hypotheses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2" name="Google Shape;122;p4"/>
          <p:cNvSpPr txBox="1"/>
          <p:nvPr/>
        </p:nvSpPr>
        <p:spPr>
          <a:xfrm rot="-5400000">
            <a:off x="562532" y="3813139"/>
            <a:ext cx="17963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 rot="-5400000">
            <a:off x="1154776" y="5497589"/>
            <a:ext cx="1007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1908303" y="5893861"/>
            <a:ext cx="18109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Need this yesterday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8709353" y="5892150"/>
            <a:ext cx="20665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Planning for the future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0" y="1592493"/>
            <a:ext cx="12192000" cy="3390473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221465" y="2120075"/>
            <a:ext cx="11306100" cy="20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Need help creating personas that work for your organization?</a:t>
            </a:r>
            <a:endParaRPr/>
          </a:p>
          <a:p>
            <a:pPr marL="0" marR="0" lvl="0" indent="0" algn="ctr" rtl="0">
              <a:lnSpc>
                <a:spcPct val="197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We’ll work with you to right-size the effort for your resources and needs. </a:t>
            </a:r>
            <a:br>
              <a:rPr lang="en-US" sz="266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</a:br>
            <a:r>
              <a:rPr lang="en-US" sz="266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Contact us at </a:t>
            </a:r>
            <a:r>
              <a:rPr lang="en-US" sz="2667" u="sng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info@aeonmuse.com</a:t>
            </a:r>
            <a:r>
              <a:rPr lang="en-US" sz="2667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266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 learn more. </a:t>
            </a:r>
            <a:endParaRPr/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 t="31570" b="36655"/>
          <a:stretch/>
        </p:blipFill>
        <p:spPr>
          <a:xfrm>
            <a:off x="10163868" y="6145150"/>
            <a:ext cx="1995475" cy="6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/>
          <p:nvPr/>
        </p:nvSpPr>
        <p:spPr>
          <a:xfrm>
            <a:off x="145672" y="6324600"/>
            <a:ext cx="2535883" cy="457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©2023 Aeon Muse Marketing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Macintosh PowerPoint</Application>
  <PresentationFormat>Widescreen</PresentationFormat>
  <Paragraphs>63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League Spartan</vt:lpstr>
      <vt:lpstr>Calibri</vt:lpstr>
      <vt:lpstr>Arial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</dc:creator>
  <cp:lastModifiedBy>Amy Nutt</cp:lastModifiedBy>
  <cp:revision>2</cp:revision>
  <dcterms:created xsi:type="dcterms:W3CDTF">2023-01-20T15:26:42Z</dcterms:created>
  <dcterms:modified xsi:type="dcterms:W3CDTF">2023-02-02T23:44:22Z</dcterms:modified>
</cp:coreProperties>
</file>